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58" r:id="rId4"/>
    <p:sldId id="259" r:id="rId5"/>
    <p:sldId id="269" r:id="rId6"/>
    <p:sldId id="267" r:id="rId7"/>
    <p:sldId id="268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408D5-A599-4FBA-839A-3C787F8DBD34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CAB1-F8B4-4A35-8700-4D1F490FD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732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408D5-A599-4FBA-839A-3C787F8DBD34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CAB1-F8B4-4A35-8700-4D1F490FD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095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408D5-A599-4FBA-839A-3C787F8DBD34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CAB1-F8B4-4A35-8700-4D1F490FD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217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408D5-A599-4FBA-839A-3C787F8DBD34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CAB1-F8B4-4A35-8700-4D1F490FD08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3011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408D5-A599-4FBA-839A-3C787F8DBD34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CAB1-F8B4-4A35-8700-4D1F490FD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45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408D5-A599-4FBA-839A-3C787F8DBD34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CAB1-F8B4-4A35-8700-4D1F490FD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709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408D5-A599-4FBA-839A-3C787F8DBD34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CAB1-F8B4-4A35-8700-4D1F490FD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709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408D5-A599-4FBA-839A-3C787F8DBD34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CAB1-F8B4-4A35-8700-4D1F490FD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458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408D5-A599-4FBA-839A-3C787F8DBD34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CAB1-F8B4-4A35-8700-4D1F490FD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40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408D5-A599-4FBA-839A-3C787F8DBD34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CAB1-F8B4-4A35-8700-4D1F490FD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353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408D5-A599-4FBA-839A-3C787F8DBD34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CAB1-F8B4-4A35-8700-4D1F490FD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503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408D5-A599-4FBA-839A-3C787F8DBD34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CAB1-F8B4-4A35-8700-4D1F490FD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55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408D5-A599-4FBA-839A-3C787F8DBD34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CAB1-F8B4-4A35-8700-4D1F490FD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607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408D5-A599-4FBA-839A-3C787F8DBD34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CAB1-F8B4-4A35-8700-4D1F490FD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41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408D5-A599-4FBA-839A-3C787F8DBD34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CAB1-F8B4-4A35-8700-4D1F490FD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773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408D5-A599-4FBA-839A-3C787F8DBD34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CAB1-F8B4-4A35-8700-4D1F490FD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408D5-A599-4FBA-839A-3C787F8DBD34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CAB1-F8B4-4A35-8700-4D1F490FD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55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2A408D5-A599-4FBA-839A-3C787F8DBD34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8CAB1-F8B4-4A35-8700-4D1F490FD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8117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3262" y="726831"/>
            <a:ext cx="9633207" cy="3329581"/>
          </a:xfrm>
        </p:spPr>
        <p:txBody>
          <a:bodyPr/>
          <a:lstStyle/>
          <a:p>
            <a:pPr algn="ctr"/>
            <a:r>
              <a:rPr lang="ru-RU" dirty="0" smtClean="0"/>
              <a:t>Статистическая форма №13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3601" y="4671873"/>
            <a:ext cx="10354176" cy="861420"/>
          </a:xfrm>
        </p:spPr>
        <p:txBody>
          <a:bodyPr/>
          <a:lstStyle/>
          <a:p>
            <a:r>
              <a:rPr lang="ru-RU" dirty="0"/>
              <a:t>СВЕДЕНИЯ О ПРЕРЫВАНИИ БЕРЕМЕННОСТИ (В СРОКИ ДО 22 НЕДЕЛЬ)</a:t>
            </a:r>
          </a:p>
        </p:txBody>
      </p:sp>
    </p:spTree>
    <p:extLst>
      <p:ext uri="{BB962C8B-B14F-4D97-AF65-F5344CB8AC3E}">
        <p14:creationId xmlns:p14="http://schemas.microsoft.com/office/powerpoint/2010/main" val="3567527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54016" y="1853248"/>
            <a:ext cx="7323993" cy="38633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900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8906608" y="3086100"/>
            <a:ext cx="2681654" cy="10287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dirty="0" err="1" smtClean="0"/>
              <a:t>стр</a:t>
            </a:r>
            <a:r>
              <a:rPr lang="ru-RU" dirty="0" smtClean="0"/>
              <a:t> 2 = </a:t>
            </a:r>
            <a:r>
              <a:rPr lang="ru-RU" dirty="0" err="1" smtClean="0"/>
              <a:t>стр</a:t>
            </a:r>
            <a:r>
              <a:rPr lang="ru-RU" dirty="0" smtClean="0"/>
              <a:t> 1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731536"/>
              </p:ext>
            </p:extLst>
          </p:nvPr>
        </p:nvGraphicFramePr>
        <p:xfrm>
          <a:off x="1354016" y="1853248"/>
          <a:ext cx="7323993" cy="3863340"/>
        </p:xfrm>
        <a:graphic>
          <a:graphicData uri="http://schemas.openxmlformats.org/drawingml/2006/table">
            <a:tbl>
              <a:tblPr/>
              <a:tblGrid>
                <a:gridCol w="4422530">
                  <a:extLst>
                    <a:ext uri="{9D8B030D-6E8A-4147-A177-3AD203B41FA5}">
                      <a16:colId xmlns:a16="http://schemas.microsoft.com/office/drawing/2014/main" val="2835528642"/>
                    </a:ext>
                  </a:extLst>
                </a:gridCol>
                <a:gridCol w="509954">
                  <a:extLst>
                    <a:ext uri="{9D8B030D-6E8A-4147-A177-3AD203B41FA5}">
                      <a16:colId xmlns:a16="http://schemas.microsoft.com/office/drawing/2014/main" val="1136859378"/>
                    </a:ext>
                  </a:extLst>
                </a:gridCol>
                <a:gridCol w="501162">
                  <a:extLst>
                    <a:ext uri="{9D8B030D-6E8A-4147-A177-3AD203B41FA5}">
                      <a16:colId xmlns:a16="http://schemas.microsoft.com/office/drawing/2014/main" val="1078574571"/>
                    </a:ext>
                  </a:extLst>
                </a:gridCol>
                <a:gridCol w="1890347">
                  <a:extLst>
                    <a:ext uri="{9D8B030D-6E8A-4147-A177-3AD203B41FA5}">
                      <a16:colId xmlns:a16="http://schemas.microsoft.com/office/drawing/2014/main" val="1812091257"/>
                    </a:ext>
                  </a:extLst>
                </a:gridCol>
              </a:tblGrid>
              <a:tr h="1619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№ строки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справочно: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902650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из оперативной отчетности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348598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148765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Число женщин, обратившихся в медицинскую организацию за направлением на медицинский аборт легальный, 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перенос данных из формы Демография, таб. 2000, стр. 3 гр. 3 в ОП на 01.01.2024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871230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из них проконсультировано в Центрах медико-социальной поддержки беременных женщин, оказавшихся в трудной жизненной ситуации, или в кабинетах медико-социальной помощи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перенос данных из формы Демография, таб. 2000, стр. 3_2 гр. 3 в ОП на 01.01.2024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570468"/>
                  </a:ext>
                </a:extLst>
              </a:tr>
              <a:tr h="1200150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из них отказались от искусственного прерывания беременности и взяты под диспансерное наблюдение по беременности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перенос данных из формы Демография, таб. 2000, (стр. 3 гр. 3- стр. 4 гр.3) в ОП на 01.01.2024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164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691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67" y="1193615"/>
            <a:ext cx="11966331" cy="36516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1000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7376356" y="152359"/>
            <a:ext cx="2664069" cy="54512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Нов</a:t>
            </a:r>
            <a:r>
              <a:rPr lang="ru-RU" dirty="0" smtClean="0"/>
              <a:t>ые</a:t>
            </a:r>
            <a:r>
              <a:rPr lang="ru-RU" dirty="0" smtClean="0"/>
              <a:t> графы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9339833" y="633843"/>
            <a:ext cx="583906" cy="4156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594" y="5389458"/>
            <a:ext cx="2805776" cy="1207013"/>
          </a:xfrm>
          <a:prstGeom prst="rect">
            <a:avLst/>
          </a:prstGeom>
        </p:spPr>
      </p:pic>
      <p:cxnSp>
        <p:nvCxnSpPr>
          <p:cNvPr id="14" name="Прямая со стрелкой 13"/>
          <p:cNvCxnSpPr>
            <a:stCxn id="12" idx="0"/>
          </p:cNvCxnSpPr>
          <p:nvPr/>
        </p:nvCxnSpPr>
        <p:spPr>
          <a:xfrm flipH="1" flipV="1">
            <a:off x="3842446" y="3727938"/>
            <a:ext cx="892036" cy="16615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65" y="4989411"/>
            <a:ext cx="2816433" cy="1687730"/>
          </a:xfrm>
          <a:prstGeom prst="rect">
            <a:avLst/>
          </a:prstGeom>
        </p:spPr>
      </p:pic>
      <p:cxnSp>
        <p:nvCxnSpPr>
          <p:cNvPr id="19" name="Прямая со стрелкой 18"/>
          <p:cNvCxnSpPr>
            <a:stCxn id="16" idx="3"/>
          </p:cNvCxnSpPr>
          <p:nvPr/>
        </p:nvCxnSpPr>
        <p:spPr>
          <a:xfrm flipV="1">
            <a:off x="3134798" y="4334608"/>
            <a:ext cx="632707" cy="14986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/>
          <a:srcRect t="1863" r="1760" b="2954"/>
          <a:stretch/>
        </p:blipFill>
        <p:spPr>
          <a:xfrm>
            <a:off x="4703370" y="91156"/>
            <a:ext cx="1538653" cy="958362"/>
          </a:xfrm>
          <a:prstGeom prst="rect">
            <a:avLst/>
          </a:prstGeom>
        </p:spPr>
      </p:pic>
      <p:cxnSp>
        <p:nvCxnSpPr>
          <p:cNvPr id="23" name="Прямая со стрелкой 22"/>
          <p:cNvCxnSpPr>
            <a:stCxn id="20" idx="2"/>
          </p:cNvCxnSpPr>
          <p:nvPr/>
        </p:nvCxnSpPr>
        <p:spPr>
          <a:xfrm flipH="1">
            <a:off x="5377845" y="1049518"/>
            <a:ext cx="94852" cy="986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319458"/>
              </p:ext>
            </p:extLst>
          </p:nvPr>
        </p:nvGraphicFramePr>
        <p:xfrm>
          <a:off x="21467" y="1193615"/>
          <a:ext cx="11966333" cy="3651698"/>
        </p:xfrm>
        <a:graphic>
          <a:graphicData uri="http://schemas.openxmlformats.org/drawingml/2006/table">
            <a:tbl>
              <a:tblPr/>
              <a:tblGrid>
                <a:gridCol w="2265744">
                  <a:extLst>
                    <a:ext uri="{9D8B030D-6E8A-4147-A177-3AD203B41FA5}">
                      <a16:colId xmlns:a16="http://schemas.microsoft.com/office/drawing/2014/main" val="1779192596"/>
                    </a:ext>
                  </a:extLst>
                </a:gridCol>
                <a:gridCol w="382567">
                  <a:extLst>
                    <a:ext uri="{9D8B030D-6E8A-4147-A177-3AD203B41FA5}">
                      <a16:colId xmlns:a16="http://schemas.microsoft.com/office/drawing/2014/main" val="3161760145"/>
                    </a:ext>
                  </a:extLst>
                </a:gridCol>
                <a:gridCol w="569402">
                  <a:extLst>
                    <a:ext uri="{9D8B030D-6E8A-4147-A177-3AD203B41FA5}">
                      <a16:colId xmlns:a16="http://schemas.microsoft.com/office/drawing/2014/main" val="3292405173"/>
                    </a:ext>
                  </a:extLst>
                </a:gridCol>
                <a:gridCol w="320289">
                  <a:extLst>
                    <a:ext uri="{9D8B030D-6E8A-4147-A177-3AD203B41FA5}">
                      <a16:colId xmlns:a16="http://schemas.microsoft.com/office/drawing/2014/main" val="1234134304"/>
                    </a:ext>
                  </a:extLst>
                </a:gridCol>
                <a:gridCol w="640576">
                  <a:extLst>
                    <a:ext uri="{9D8B030D-6E8A-4147-A177-3AD203B41FA5}">
                      <a16:colId xmlns:a16="http://schemas.microsoft.com/office/drawing/2014/main" val="660503218"/>
                    </a:ext>
                  </a:extLst>
                </a:gridCol>
                <a:gridCol w="664303">
                  <a:extLst>
                    <a:ext uri="{9D8B030D-6E8A-4147-A177-3AD203B41FA5}">
                      <a16:colId xmlns:a16="http://schemas.microsoft.com/office/drawing/2014/main" val="360314091"/>
                    </a:ext>
                  </a:extLst>
                </a:gridCol>
                <a:gridCol w="631680">
                  <a:extLst>
                    <a:ext uri="{9D8B030D-6E8A-4147-A177-3AD203B41FA5}">
                      <a16:colId xmlns:a16="http://schemas.microsoft.com/office/drawing/2014/main" val="2821516548"/>
                    </a:ext>
                  </a:extLst>
                </a:gridCol>
                <a:gridCol w="628715">
                  <a:extLst>
                    <a:ext uri="{9D8B030D-6E8A-4147-A177-3AD203B41FA5}">
                      <a16:colId xmlns:a16="http://schemas.microsoft.com/office/drawing/2014/main" val="2722453358"/>
                    </a:ext>
                  </a:extLst>
                </a:gridCol>
                <a:gridCol w="604989">
                  <a:extLst>
                    <a:ext uri="{9D8B030D-6E8A-4147-A177-3AD203B41FA5}">
                      <a16:colId xmlns:a16="http://schemas.microsoft.com/office/drawing/2014/main" val="3211647102"/>
                    </a:ext>
                  </a:extLst>
                </a:gridCol>
                <a:gridCol w="596094">
                  <a:extLst>
                    <a:ext uri="{9D8B030D-6E8A-4147-A177-3AD203B41FA5}">
                      <a16:colId xmlns:a16="http://schemas.microsoft.com/office/drawing/2014/main" val="3803651478"/>
                    </a:ext>
                  </a:extLst>
                </a:gridCol>
                <a:gridCol w="664303">
                  <a:extLst>
                    <a:ext uri="{9D8B030D-6E8A-4147-A177-3AD203B41FA5}">
                      <a16:colId xmlns:a16="http://schemas.microsoft.com/office/drawing/2014/main" val="2689350760"/>
                    </a:ext>
                  </a:extLst>
                </a:gridCol>
                <a:gridCol w="735477">
                  <a:extLst>
                    <a:ext uri="{9D8B030D-6E8A-4147-A177-3AD203B41FA5}">
                      <a16:colId xmlns:a16="http://schemas.microsoft.com/office/drawing/2014/main" val="2851930918"/>
                    </a:ext>
                  </a:extLst>
                </a:gridCol>
                <a:gridCol w="735477">
                  <a:extLst>
                    <a:ext uri="{9D8B030D-6E8A-4147-A177-3AD203B41FA5}">
                      <a16:colId xmlns:a16="http://schemas.microsoft.com/office/drawing/2014/main" val="4098393885"/>
                    </a:ext>
                  </a:extLst>
                </a:gridCol>
                <a:gridCol w="842239">
                  <a:extLst>
                    <a:ext uri="{9D8B030D-6E8A-4147-A177-3AD203B41FA5}">
                      <a16:colId xmlns:a16="http://schemas.microsoft.com/office/drawing/2014/main" val="2531913015"/>
                    </a:ext>
                  </a:extLst>
                </a:gridCol>
                <a:gridCol w="842239">
                  <a:extLst>
                    <a:ext uri="{9D8B030D-6E8A-4147-A177-3AD203B41FA5}">
                      <a16:colId xmlns:a16="http://schemas.microsoft.com/office/drawing/2014/main" val="577168275"/>
                    </a:ext>
                  </a:extLst>
                </a:gridCol>
                <a:gridCol w="842239">
                  <a:extLst>
                    <a:ext uri="{9D8B030D-6E8A-4147-A177-3AD203B41FA5}">
                      <a16:colId xmlns:a16="http://schemas.microsoft.com/office/drawing/2014/main" val="3370787189"/>
                    </a:ext>
                  </a:extLst>
                </a:gridCol>
              </a:tblGrid>
              <a:tr h="1664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Наименование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№ строки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Код по  МКБ-10 пересмотра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Всего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в том числе в возрасте (лет)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из гр. 4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справочно из ф. 14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справочно из ф. 14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справочно из ф. 14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001910"/>
                  </a:ext>
                </a:extLst>
              </a:tr>
              <a:tr h="470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0-14 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15-17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18-44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45-49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50 лет и старше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у первобеременных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у ВИЧ-инфицированных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выполнено медикаментоз-ным методом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778200"/>
                  </a:ext>
                </a:extLst>
              </a:tr>
              <a:tr h="1468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067515"/>
                  </a:ext>
                </a:extLst>
              </a:tr>
              <a:tr h="1664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#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КодыСтолбцов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808061"/>
                  </a:ext>
                </a:extLst>
              </a:tr>
              <a:tr h="867651">
                <a:tc>
                  <a:txBody>
                    <a:bodyPr/>
                    <a:lstStyle/>
                    <a:p>
                      <a:pPr algn="l" fontAlgn="auto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Беременность с абортивным исходом в срок до 12 недель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O00-O06 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001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перенос данных из ф. 14 таб. 4000, гр. 3 (стр. 14.5+14.6)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перенос данных из ф. 14 таб. 4000, гр. 4 (стр. 14.5+14.6)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перенос данных из ф. 14 таб. 4000, гр. 5 (стр. 14.5+14.6)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918583"/>
                  </a:ext>
                </a:extLst>
              </a:tr>
              <a:tr h="142308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в том числе из строки 1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758" marR="6758" marT="67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5350416"/>
                  </a:ext>
                </a:extLst>
              </a:tr>
              <a:tr h="142308">
                <a:tc>
                  <a:txBody>
                    <a:bodyPr/>
                    <a:lstStyle/>
                    <a:p>
                      <a:pPr algn="l" fontAlgn="auto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другие аномальные продукты зачатия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O02 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002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981973"/>
                  </a:ext>
                </a:extLst>
              </a:tr>
              <a:tr h="142308">
                <a:tc>
                  <a:txBody>
                    <a:bodyPr/>
                    <a:lstStyle/>
                    <a:p>
                      <a:pPr algn="l" fontAlgn="auto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самопроизвольный аборт 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O03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003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541613"/>
                  </a:ext>
                </a:extLst>
              </a:tr>
              <a:tr h="142308">
                <a:tc>
                  <a:txBody>
                    <a:bodyPr/>
                    <a:lstStyle/>
                    <a:p>
                      <a:pPr algn="l" fontAlgn="auto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медицинский аборт 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O04  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004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138308"/>
                  </a:ext>
                </a:extLst>
              </a:tr>
              <a:tr h="142308">
                <a:tc>
                  <a:txBody>
                    <a:bodyPr/>
                    <a:lstStyle/>
                    <a:p>
                      <a:pPr algn="l" fontAlgn="auto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другие виды аборта (криминальный)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O05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005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640961"/>
                  </a:ext>
                </a:extLst>
              </a:tr>
              <a:tr h="142308">
                <a:tc>
                  <a:txBody>
                    <a:bodyPr/>
                    <a:lstStyle/>
                    <a:p>
                      <a:pPr algn="l" fontAlgn="auto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аборт неуточненный (внебольничный)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O06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006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621341"/>
                  </a:ext>
                </a:extLst>
              </a:tr>
              <a:tr h="695646">
                <a:tc>
                  <a:txBody>
                    <a:bodyPr/>
                    <a:lstStyle/>
                    <a:p>
                      <a:pPr algn="l" fontAlgn="auto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кроме того: внематочная беременность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O00 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007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перенос данных из ф. 14 таб. 4000, гр. 3 стр. 14.1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перенос данных из ф. 14 таб. 4000, гр. 4 стр. 14.1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перенос данных из ф. 14 таб. 4000, гр. 5 стр. 14.1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761248"/>
                  </a:ext>
                </a:extLst>
              </a:tr>
              <a:tr h="142308">
                <a:tc>
                  <a:txBody>
                    <a:bodyPr/>
                    <a:lstStyle/>
                    <a:p>
                      <a:pPr algn="l" fontAlgn="auto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пузырный занос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O01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008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685418"/>
                  </a:ext>
                </a:extLst>
              </a:tr>
              <a:tr h="142308">
                <a:tc>
                  <a:txBody>
                    <a:bodyPr/>
                    <a:lstStyle/>
                    <a:p>
                      <a:pPr algn="l" fontAlgn="auto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неудачная попытка аборта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О07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009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409773"/>
                  </a:ext>
                </a:extLst>
              </a:tr>
            </a:tbl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6325891" y="4697333"/>
            <a:ext cx="5661907" cy="18991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/>
              <a:t>Увязки </a:t>
            </a:r>
          </a:p>
          <a:p>
            <a:pPr algn="ctr"/>
            <a:r>
              <a:rPr lang="ru-RU" sz="1200" dirty="0" smtClean="0"/>
              <a:t>таб.1000 </a:t>
            </a:r>
            <a:r>
              <a:rPr lang="ru-RU" sz="1200" dirty="0"/>
              <a:t>(стр. 1 гр. 4-стр. 1 гр. 12)+ таб. 2000  (стр. 1 гр. 4-стр. 1 гр. 12)&gt;/= таб. 1000 стр. 1 гр.13</a:t>
            </a:r>
          </a:p>
          <a:p>
            <a:pPr algn="ctr"/>
            <a:r>
              <a:rPr lang="ru-RU" sz="1200" dirty="0"/>
              <a:t>таб.1000 (стр. 7 гр. 4-стр. 7 гр. 12)+ таб. 2000  (стр. 7 гр. 4-стр. 7 гр. 12) = таб. 1000 стр. 1 гр.13</a:t>
            </a:r>
          </a:p>
          <a:p>
            <a:pPr algn="ctr"/>
            <a:r>
              <a:rPr lang="ru-RU" sz="1200" dirty="0"/>
              <a:t>таб.1000 стр. 1 гр. 5 + таб. 2000 стр. 1 гр. 5&gt;/= таб. 1000 стр. 1 гр.14</a:t>
            </a:r>
          </a:p>
          <a:p>
            <a:pPr algn="ctr"/>
            <a:r>
              <a:rPr lang="ru-RU" sz="1200" dirty="0"/>
              <a:t>таб.1000 стр. 7 гр. 5 + таб. 2000 стр. 7 гр. 5&gt;/= таб. 1000 стр. 1 гр.14</a:t>
            </a:r>
          </a:p>
          <a:p>
            <a:pPr algn="ctr"/>
            <a:r>
              <a:rPr lang="ru-RU" sz="1200" dirty="0"/>
              <a:t>таб.1000 стр. 1 гр. 6 + таб. 2000 стр. 1 гр. 6&gt;/= таб. 1000 стр. 1 гр.15</a:t>
            </a:r>
          </a:p>
          <a:p>
            <a:pPr algn="ctr"/>
            <a:r>
              <a:rPr lang="ru-RU" sz="1200" dirty="0"/>
              <a:t>таб.1000 стр. 7 гр. 6 + таб. 2000 стр. 7 гр. 6&gt;/= таб. 1000 стр. 1 гр.15</a:t>
            </a:r>
          </a:p>
        </p:txBody>
      </p:sp>
    </p:spTree>
    <p:extLst>
      <p:ext uri="{BB962C8B-B14F-4D97-AF65-F5344CB8AC3E}">
        <p14:creationId xmlns:p14="http://schemas.microsoft.com/office/powerpoint/2010/main" val="3756067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3431" y="1853248"/>
            <a:ext cx="11456377" cy="32199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2105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8806467"/>
              </p:ext>
            </p:extLst>
          </p:nvPr>
        </p:nvGraphicFramePr>
        <p:xfrm>
          <a:off x="193431" y="1853248"/>
          <a:ext cx="11456378" cy="3219914"/>
        </p:xfrm>
        <a:graphic>
          <a:graphicData uri="http://schemas.openxmlformats.org/drawingml/2006/table">
            <a:tbl>
              <a:tblPr/>
              <a:tblGrid>
                <a:gridCol w="817617">
                  <a:extLst>
                    <a:ext uri="{9D8B030D-6E8A-4147-A177-3AD203B41FA5}">
                      <a16:colId xmlns:a16="http://schemas.microsoft.com/office/drawing/2014/main" val="1011510415"/>
                    </a:ext>
                  </a:extLst>
                </a:gridCol>
                <a:gridCol w="1868840">
                  <a:extLst>
                    <a:ext uri="{9D8B030D-6E8A-4147-A177-3AD203B41FA5}">
                      <a16:colId xmlns:a16="http://schemas.microsoft.com/office/drawing/2014/main" val="3835196077"/>
                    </a:ext>
                  </a:extLst>
                </a:gridCol>
                <a:gridCol w="2146247">
                  <a:extLst>
                    <a:ext uri="{9D8B030D-6E8A-4147-A177-3AD203B41FA5}">
                      <a16:colId xmlns:a16="http://schemas.microsoft.com/office/drawing/2014/main" val="2979497062"/>
                    </a:ext>
                  </a:extLst>
                </a:gridCol>
                <a:gridCol w="2024576">
                  <a:extLst>
                    <a:ext uri="{9D8B030D-6E8A-4147-A177-3AD203B41FA5}">
                      <a16:colId xmlns:a16="http://schemas.microsoft.com/office/drawing/2014/main" val="288321290"/>
                    </a:ext>
                  </a:extLst>
                </a:gridCol>
                <a:gridCol w="1187681">
                  <a:extLst>
                    <a:ext uri="{9D8B030D-6E8A-4147-A177-3AD203B41FA5}">
                      <a16:colId xmlns:a16="http://schemas.microsoft.com/office/drawing/2014/main" val="1806587993"/>
                    </a:ext>
                  </a:extLst>
                </a:gridCol>
                <a:gridCol w="984739">
                  <a:extLst>
                    <a:ext uri="{9D8B030D-6E8A-4147-A177-3AD203B41FA5}">
                      <a16:colId xmlns:a16="http://schemas.microsoft.com/office/drawing/2014/main" val="1351005884"/>
                    </a:ext>
                  </a:extLst>
                </a:gridCol>
                <a:gridCol w="2426678">
                  <a:extLst>
                    <a:ext uri="{9D8B030D-6E8A-4147-A177-3AD203B41FA5}">
                      <a16:colId xmlns:a16="http://schemas.microsoft.com/office/drawing/2014/main" val="2548745092"/>
                    </a:ext>
                  </a:extLst>
                </a:gridCol>
              </a:tblGrid>
              <a:tr h="141180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всего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из них: инфекция половых путей и тазовых органов (О008.0)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длительное или чрезмерное кровотечение (О08.1)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эмболия (О08.2)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шок  (О08.3)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справочно из ф. 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825911"/>
                  </a:ext>
                </a:extLst>
              </a:tr>
              <a:tr h="4210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057914"/>
                  </a:ext>
                </a:extLst>
              </a:tr>
              <a:tr h="13870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перенос данных из ф. 14 таб. 4000, гр. 11 (стр. 14.5+14.6)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985895"/>
                  </a:ext>
                </a:extLst>
              </a:tr>
            </a:tbl>
          </a:graphicData>
        </a:graphic>
      </p:graphicFrame>
      <p:sp>
        <p:nvSpPr>
          <p:cNvPr id="9" name="Овал 8"/>
          <p:cNvSpPr/>
          <p:nvPr/>
        </p:nvSpPr>
        <p:spPr>
          <a:xfrm>
            <a:off x="351692" y="5550500"/>
            <a:ext cx="11139854" cy="92319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/>
              <a:t>(таб. 1105 стр. 1 гр.1+ таб. 2105 стр.1 гр. 1)&gt;/=ф. 14 таб. 4000 гр. 11 (стр. 14.5+14.6)</a:t>
            </a:r>
          </a:p>
        </p:txBody>
      </p:sp>
    </p:spTree>
    <p:extLst>
      <p:ext uri="{BB962C8B-B14F-4D97-AF65-F5344CB8AC3E}">
        <p14:creationId xmlns:p14="http://schemas.microsoft.com/office/powerpoint/2010/main" val="2311423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20969" y="1969477"/>
            <a:ext cx="10410093" cy="28399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3000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504404"/>
              </p:ext>
            </p:extLst>
          </p:nvPr>
        </p:nvGraphicFramePr>
        <p:xfrm>
          <a:off x="729761" y="1960684"/>
          <a:ext cx="10401301" cy="2850059"/>
        </p:xfrm>
        <a:graphic>
          <a:graphicData uri="http://schemas.openxmlformats.org/drawingml/2006/table">
            <a:tbl>
              <a:tblPr/>
              <a:tblGrid>
                <a:gridCol w="1248508">
                  <a:extLst>
                    <a:ext uri="{9D8B030D-6E8A-4147-A177-3AD203B41FA5}">
                      <a16:colId xmlns:a16="http://schemas.microsoft.com/office/drawing/2014/main" val="292484702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803694316"/>
                    </a:ext>
                  </a:extLst>
                </a:gridCol>
                <a:gridCol w="2215662">
                  <a:extLst>
                    <a:ext uri="{9D8B030D-6E8A-4147-A177-3AD203B41FA5}">
                      <a16:colId xmlns:a16="http://schemas.microsoft.com/office/drawing/2014/main" val="1213239110"/>
                    </a:ext>
                  </a:extLst>
                </a:gridCol>
                <a:gridCol w="2189284">
                  <a:extLst>
                    <a:ext uri="{9D8B030D-6E8A-4147-A177-3AD203B41FA5}">
                      <a16:colId xmlns:a16="http://schemas.microsoft.com/office/drawing/2014/main" val="812977546"/>
                    </a:ext>
                  </a:extLst>
                </a:gridCol>
                <a:gridCol w="2804747">
                  <a:extLst>
                    <a:ext uri="{9D8B030D-6E8A-4147-A177-3AD203B41FA5}">
                      <a16:colId xmlns:a16="http://schemas.microsoft.com/office/drawing/2014/main" val="382778902"/>
                    </a:ext>
                  </a:extLst>
                </a:gridCol>
              </a:tblGrid>
              <a:tr h="124964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всего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из них в сроки : до 12 недель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 12 до 22 недель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справочно из ф. 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091210"/>
                  </a:ext>
                </a:extLst>
              </a:tr>
              <a:tr h="3727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528487"/>
                  </a:ext>
                </a:extLst>
              </a:tr>
              <a:tr h="12277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перенос данных из ф. 14 таб. 4000, гр. 19 (стр. 14.5+14.6)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219642"/>
                  </a:ext>
                </a:extLst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2268415" y="5442439"/>
            <a:ext cx="7570177" cy="5099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таб. 3000 стр. 1 гр.1=ф. 14 таб. 4000 гр. 19 (стр. 14.5+14.6)</a:t>
            </a:r>
          </a:p>
        </p:txBody>
      </p:sp>
    </p:spTree>
    <p:extLst>
      <p:ext uri="{BB962C8B-B14F-4D97-AF65-F5344CB8AC3E}">
        <p14:creationId xmlns:p14="http://schemas.microsoft.com/office/powerpoint/2010/main" val="806270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179543" cy="1400530"/>
          </a:xfrm>
        </p:spPr>
        <p:txBody>
          <a:bodyPr/>
          <a:lstStyle/>
          <a:p>
            <a:pPr algn="ctr"/>
            <a:r>
              <a:rPr lang="ru-RU" dirty="0" smtClean="0"/>
              <a:t>Пояснительные записки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5201" y="1853248"/>
            <a:ext cx="8946541" cy="936467"/>
          </a:xfrm>
        </p:spPr>
        <p:txBody>
          <a:bodyPr/>
          <a:lstStyle/>
          <a:p>
            <a:r>
              <a:rPr lang="ru-RU" dirty="0" smtClean="0"/>
              <a:t>Прерывание беременности у девочек до 14 лет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736" y="2789715"/>
            <a:ext cx="9569087" cy="335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92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030" y="1058008"/>
            <a:ext cx="8023103" cy="469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67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9934" y="2668380"/>
            <a:ext cx="7064743" cy="1033182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5294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127</TotalTime>
  <Words>874</Words>
  <Application>Microsoft Office PowerPoint</Application>
  <PresentationFormat>Широкоэкранный</PresentationFormat>
  <Paragraphs>272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Tahoma</vt:lpstr>
      <vt:lpstr>Wingdings 3</vt:lpstr>
      <vt:lpstr>Ион</vt:lpstr>
      <vt:lpstr>Статистическая форма №13</vt:lpstr>
      <vt:lpstr>900</vt:lpstr>
      <vt:lpstr>1000</vt:lpstr>
      <vt:lpstr>2105</vt:lpstr>
      <vt:lpstr>3000</vt:lpstr>
      <vt:lpstr>Пояснительные записки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Статистическая форма №13</dc:title>
  <dc:creator>Шикуля Анна Игоревна</dc:creator>
  <cp:lastModifiedBy>Шикуля Анна Игоревна</cp:lastModifiedBy>
  <cp:revision>15</cp:revision>
  <dcterms:created xsi:type="dcterms:W3CDTF">2023-12-08T06:39:34Z</dcterms:created>
  <dcterms:modified xsi:type="dcterms:W3CDTF">2023-12-18T13:29:41Z</dcterms:modified>
</cp:coreProperties>
</file>